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4" r:id="rId2"/>
    <p:sldId id="280" r:id="rId3"/>
    <p:sldId id="281" r:id="rId4"/>
    <p:sldId id="282" r:id="rId5"/>
    <p:sldId id="283" r:id="rId6"/>
    <p:sldId id="284" r:id="rId7"/>
    <p:sldId id="285" r:id="rId8"/>
    <p:sldId id="274" r:id="rId9"/>
    <p:sldId id="275" r:id="rId10"/>
    <p:sldId id="276" r:id="rId11"/>
    <p:sldId id="277" r:id="rId12"/>
    <p:sldId id="279" r:id="rId13"/>
    <p:sldId id="291" r:id="rId14"/>
    <p:sldId id="287" r:id="rId15"/>
    <p:sldId id="288" r:id="rId16"/>
    <p:sldId id="289" r:id="rId17"/>
    <p:sldId id="290" r:id="rId18"/>
    <p:sldId id="293" r:id="rId19"/>
    <p:sldId id="256" r:id="rId20"/>
    <p:sldId id="270" r:id="rId21"/>
    <p:sldId id="257" r:id="rId22"/>
    <p:sldId id="258" r:id="rId23"/>
    <p:sldId id="259" r:id="rId24"/>
    <p:sldId id="260" r:id="rId25"/>
    <p:sldId id="261" r:id="rId26"/>
    <p:sldId id="262" r:id="rId27"/>
    <p:sldId id="263" r:id="rId28"/>
    <p:sldId id="272" r:id="rId29"/>
    <p:sldId id="264" r:id="rId30"/>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109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ro-RO"/>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ro-RO"/>
          </a:p>
        </p:txBody>
      </p:sp>
      <p:sp>
        <p:nvSpPr>
          <p:cNvPr id="4" name="Date Placeholder 3"/>
          <p:cNvSpPr>
            <a:spLocks noGrp="1"/>
          </p:cNvSpPr>
          <p:nvPr>
            <p:ph type="dt" sz="half" idx="10"/>
          </p:nvPr>
        </p:nvSpPr>
        <p:spPr/>
        <p:txBody>
          <a:bodyPr/>
          <a:lstStyle/>
          <a:p>
            <a:fld id="{4F3C634E-CEB1-443C-BC67-7337E31F0B01}" type="datetimeFigureOut">
              <a:rPr lang="ro-RO" smtClean="0"/>
              <a:pPr/>
              <a:t>09.12.2009</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A045295-7759-4773-AC09-855DF5546575}" type="slidenum">
              <a:rPr lang="ro-RO" smtClean="0"/>
              <a:pPr/>
              <a:t>‹#›</a:t>
            </a:fld>
            <a:endParaRPr lang="ro-R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4F3C634E-CEB1-443C-BC67-7337E31F0B01}" type="datetimeFigureOut">
              <a:rPr lang="ro-RO" smtClean="0"/>
              <a:pPr/>
              <a:t>09.12.2009</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A045295-7759-4773-AC09-855DF5546575}" type="slidenum">
              <a:rPr lang="ro-RO" smtClean="0"/>
              <a:pPr/>
              <a:t>‹#›</a:t>
            </a:fld>
            <a:endParaRPr lang="ro-R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ro-RO"/>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3C634E-CEB1-443C-BC67-7337E31F0B01}" type="datetimeFigureOut">
              <a:rPr lang="ro-RO" smtClean="0"/>
              <a:pPr/>
              <a:t>09.12.2009</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A045295-7759-4773-AC09-855DF5546575}" type="slidenum">
              <a:rPr lang="ro-RO" smtClean="0"/>
              <a:pPr/>
              <a:t>‹#›</a:t>
            </a:fld>
            <a:endParaRPr lang="ro-R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Date Placeholder 4"/>
          <p:cNvSpPr>
            <a:spLocks noGrp="1"/>
          </p:cNvSpPr>
          <p:nvPr>
            <p:ph type="dt" sz="half" idx="10"/>
          </p:nvPr>
        </p:nvSpPr>
        <p:spPr/>
        <p:txBody>
          <a:bodyPr/>
          <a:lstStyle/>
          <a:p>
            <a:fld id="{4F3C634E-CEB1-443C-BC67-7337E31F0B01}" type="datetimeFigureOut">
              <a:rPr lang="ro-RO" smtClean="0"/>
              <a:pPr/>
              <a:t>09.12.2009</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FA045295-7759-4773-AC09-855DF5546575}" type="slidenum">
              <a:rPr lang="ro-RO" smtClean="0"/>
              <a:pPr/>
              <a:t>‹#›</a:t>
            </a:fld>
            <a:endParaRPr lang="ro-R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ro-RO"/>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7" name="Date Placeholder 6"/>
          <p:cNvSpPr>
            <a:spLocks noGrp="1"/>
          </p:cNvSpPr>
          <p:nvPr>
            <p:ph type="dt" sz="half" idx="10"/>
          </p:nvPr>
        </p:nvSpPr>
        <p:spPr/>
        <p:txBody>
          <a:bodyPr/>
          <a:lstStyle/>
          <a:p>
            <a:fld id="{4F3C634E-CEB1-443C-BC67-7337E31F0B01}" type="datetimeFigureOut">
              <a:rPr lang="ro-RO" smtClean="0"/>
              <a:pPr/>
              <a:t>09.12.2009</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FA045295-7759-4773-AC09-855DF5546575}" type="slidenum">
              <a:rPr lang="ro-RO" smtClean="0"/>
              <a:pPr/>
              <a:t>‹#›</a:t>
            </a:fld>
            <a:endParaRPr lang="ro-R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Date Placeholder 2"/>
          <p:cNvSpPr>
            <a:spLocks noGrp="1"/>
          </p:cNvSpPr>
          <p:nvPr>
            <p:ph type="dt" sz="half" idx="10"/>
          </p:nvPr>
        </p:nvSpPr>
        <p:spPr/>
        <p:txBody>
          <a:bodyPr/>
          <a:lstStyle/>
          <a:p>
            <a:fld id="{4F3C634E-CEB1-443C-BC67-7337E31F0B01}" type="datetimeFigureOut">
              <a:rPr lang="ro-RO" smtClean="0"/>
              <a:pPr/>
              <a:t>09.12.2009</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FA045295-7759-4773-AC09-855DF5546575}" type="slidenum">
              <a:rPr lang="ro-RO" smtClean="0"/>
              <a:pPr/>
              <a:t>‹#›</a:t>
            </a:fld>
            <a:endParaRPr lang="ro-R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3C634E-CEB1-443C-BC67-7337E31F0B01}" type="datetimeFigureOut">
              <a:rPr lang="ro-RO" smtClean="0"/>
              <a:pPr/>
              <a:t>09.12.2009</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FA045295-7759-4773-AC09-855DF5546575}" type="slidenum">
              <a:rPr lang="ro-RO" smtClean="0"/>
              <a:pPr/>
              <a:t>‹#›</a:t>
            </a:fld>
            <a:endParaRPr lang="ro-R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ro-RO"/>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3C634E-CEB1-443C-BC67-7337E31F0B01}" type="datetimeFigureOut">
              <a:rPr lang="ro-RO" smtClean="0"/>
              <a:pPr/>
              <a:t>09.12.2009</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FA045295-7759-4773-AC09-855DF5546575}" type="slidenum">
              <a:rPr lang="ro-RO" smtClean="0"/>
              <a:pPr/>
              <a:t>‹#›</a:t>
            </a:fld>
            <a:endParaRPr lang="ro-R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ro-RO"/>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ro-RO"/>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3C634E-CEB1-443C-BC67-7337E31F0B01}" type="datetimeFigureOut">
              <a:rPr lang="ro-RO" smtClean="0"/>
              <a:pPr/>
              <a:t>09.12.2009</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FA045295-7759-4773-AC09-855DF5546575}" type="slidenum">
              <a:rPr lang="ro-RO" smtClean="0"/>
              <a:pPr/>
              <a:t>‹#›</a:t>
            </a:fld>
            <a:endParaRPr lang="ro-R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o-RO"/>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4F3C634E-CEB1-443C-BC67-7337E31F0B01}" type="datetimeFigureOut">
              <a:rPr lang="ro-RO" smtClean="0"/>
              <a:pPr/>
              <a:t>09.12.2009</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A045295-7759-4773-AC09-855DF5546575}" type="slidenum">
              <a:rPr lang="ro-RO" smtClean="0"/>
              <a:pPr/>
              <a:t>‹#›</a:t>
            </a:fld>
            <a:endParaRPr lang="ro-R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ro-RO"/>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10"/>
          </p:nvPr>
        </p:nvSpPr>
        <p:spPr/>
        <p:txBody>
          <a:bodyPr/>
          <a:lstStyle/>
          <a:p>
            <a:fld id="{4F3C634E-CEB1-443C-BC67-7337E31F0B01}" type="datetimeFigureOut">
              <a:rPr lang="ro-RO" smtClean="0"/>
              <a:pPr/>
              <a:t>09.12.2009</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FA045295-7759-4773-AC09-855DF5546575}" type="slidenum">
              <a:rPr lang="ro-RO" smtClean="0"/>
              <a:pPr/>
              <a:t>‹#›</a:t>
            </a:fld>
            <a:endParaRPr lang="ro-R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ro-RO"/>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3C634E-CEB1-443C-BC67-7337E31F0B01}" type="datetimeFigureOut">
              <a:rPr lang="ro-RO" smtClean="0"/>
              <a:pPr/>
              <a:t>09.12.2009</a:t>
            </a:fld>
            <a:endParaRPr lang="ro-RO"/>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045295-7759-4773-AC09-855DF5546575}" type="slidenum">
              <a:rPr lang="ro-RO" smtClean="0"/>
              <a:pPr/>
              <a:t>‹#›</a:t>
            </a:fld>
            <a:endParaRPr lang="ro-R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intro.jpg"/>
          <p:cNvPicPr>
            <a:picLocks noGrp="1" noChangeAspect="1"/>
          </p:cNvPicPr>
          <p:nvPr>
            <p:ph idx="1"/>
          </p:nvPr>
        </p:nvPicPr>
        <p:blipFill>
          <a:blip r:embed="rId2" cstate="print"/>
          <a:stretch>
            <a:fillRect/>
          </a:stretch>
        </p:blipFill>
        <p:spPr>
          <a:xfrm>
            <a:off x="0" y="0"/>
            <a:ext cx="9144000" cy="6858000"/>
          </a:xfrm>
        </p:spPr>
      </p:pic>
      <p:sp>
        <p:nvSpPr>
          <p:cNvPr id="4" name="Title 3"/>
          <p:cNvSpPr>
            <a:spLocks noGrp="1"/>
          </p:cNvSpPr>
          <p:nvPr>
            <p:ph type="title"/>
          </p:nvPr>
        </p:nvSpPr>
        <p:spPr>
          <a:xfrm>
            <a:off x="5572132" y="5786454"/>
            <a:ext cx="3571868" cy="1071546"/>
          </a:xfrm>
        </p:spPr>
        <p:txBody>
          <a:bodyPr>
            <a:normAutofit fontScale="90000"/>
          </a:bodyPr>
          <a:lstStyle/>
          <a:p>
            <a:r>
              <a:rPr lang="ro-RO" dirty="0" smtClean="0"/>
              <a:t>Prezentat de:</a:t>
            </a:r>
            <a:br>
              <a:rPr lang="ro-RO" dirty="0" smtClean="0"/>
            </a:br>
            <a:r>
              <a:rPr lang="ro-RO" dirty="0" smtClean="0"/>
              <a:t>Elita Țării</a:t>
            </a:r>
            <a:endParaRPr lang="ro-RO" dirty="0"/>
          </a:p>
        </p:txBody>
      </p:sp>
      <p:sp>
        <p:nvSpPr>
          <p:cNvPr id="6" name="Title 1"/>
          <p:cNvSpPr txBox="1">
            <a:spLocks/>
          </p:cNvSpPr>
          <p:nvPr/>
        </p:nvSpPr>
        <p:spPr>
          <a:xfrm>
            <a:off x="571472" y="0"/>
            <a:ext cx="8229600" cy="121287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o-RO" sz="4400" b="0" i="0" u="none" strike="noStrike" kern="1200" cap="none" spc="0" normalizeH="0" baseline="0" noProof="0" dirty="0" smtClean="0">
                <a:ln>
                  <a:noFill/>
                </a:ln>
                <a:solidFill>
                  <a:schemeClr val="tx1"/>
                </a:solidFill>
                <a:effectLst/>
                <a:uLnTx/>
                <a:uFillTx/>
                <a:latin typeface="+mj-lt"/>
                <a:ea typeface="+mj-ea"/>
                <a:cs typeface="+mj-cs"/>
              </a:rPr>
              <a:t>Une probleme pour Poirot</a:t>
            </a:r>
            <a:endParaRPr kumimoji="0" lang="ro-RO"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ro-RO" u="sng" dirty="0" smtClean="0"/>
              <a:t/>
            </a:r>
            <a:br>
              <a:rPr lang="ro-RO" u="sng" dirty="0" smtClean="0"/>
            </a:br>
            <a:r>
              <a:rPr lang="ro-RO" u="sng" dirty="0" smtClean="0"/>
              <a:t>Cerința exercițiului </a:t>
            </a:r>
            <a:r>
              <a:rPr lang="ro-RO" dirty="0" smtClean="0"/>
              <a:t/>
            </a:r>
            <a:br>
              <a:rPr lang="ro-RO" dirty="0" smtClean="0"/>
            </a:br>
            <a:endParaRPr lang="ro-RO" dirty="0"/>
          </a:p>
        </p:txBody>
      </p:sp>
      <p:sp>
        <p:nvSpPr>
          <p:cNvPr id="5" name="Content Placeholder 4"/>
          <p:cNvSpPr>
            <a:spLocks noGrp="1"/>
          </p:cNvSpPr>
          <p:nvPr>
            <p:ph idx="1"/>
          </p:nvPr>
        </p:nvSpPr>
        <p:spPr/>
        <p:txBody>
          <a:bodyPr/>
          <a:lstStyle/>
          <a:p>
            <a:r>
              <a:rPr lang="ro-RO" dirty="0" smtClean="0"/>
              <a:t> Se citește de la tastatură o mulțime de </a:t>
            </a:r>
            <a:r>
              <a:rPr lang="ro-RO" b="1" dirty="0" smtClean="0"/>
              <a:t>n</a:t>
            </a:r>
            <a:r>
              <a:rPr lang="ro-RO" dirty="0" smtClean="0"/>
              <a:t> numere naturale.Să se elimine din această mulțime, numerele palindrom care au cel mai mare număr de cifre.</a:t>
            </a:r>
          </a:p>
          <a:p>
            <a:r>
              <a:rPr lang="ro-RO" dirty="0" smtClean="0"/>
              <a:t>Prima metodă este încercata de noi, iar la cea de-a 2-a metodă ne-a ajutat Tudoraș.</a:t>
            </a:r>
          </a:p>
          <a:p>
            <a:endParaRPr lang="ro-RO"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439" y="168570"/>
            <a:ext cx="45719" cy="45719"/>
          </a:xfrm>
        </p:spPr>
        <p:txBody>
          <a:bodyPr>
            <a:normAutofit fontScale="90000"/>
          </a:bodyPr>
          <a:lstStyle/>
          <a:p>
            <a:endParaRPr lang="ro-RO" dirty="0"/>
          </a:p>
        </p:txBody>
      </p:sp>
      <p:sp>
        <p:nvSpPr>
          <p:cNvPr id="3" name="Content Placeholder 2"/>
          <p:cNvSpPr>
            <a:spLocks noGrp="1"/>
          </p:cNvSpPr>
          <p:nvPr>
            <p:ph idx="1"/>
          </p:nvPr>
        </p:nvSpPr>
        <p:spPr>
          <a:xfrm>
            <a:off x="457200" y="785794"/>
            <a:ext cx="8229600" cy="5340369"/>
          </a:xfrm>
        </p:spPr>
        <p:txBody>
          <a:bodyPr>
            <a:normAutofit lnSpcReduction="10000"/>
          </a:bodyPr>
          <a:lstStyle/>
          <a:p>
            <a:r>
              <a:rPr lang="ro-RO" dirty="0" smtClean="0"/>
              <a:t>Eu am gândit în felul următor: formăm 2 subprograme(„sin” care verifică dacă numărul este palindrom și „cos” care verifică numărul maxim de cifre al palindromului).</a:t>
            </a:r>
            <a:br>
              <a:rPr lang="ro-RO" dirty="0" smtClean="0"/>
            </a:br>
            <a:endParaRPr lang="ro-RO" dirty="0" smtClean="0"/>
          </a:p>
          <a:p>
            <a:r>
              <a:rPr lang="ro-RO" dirty="0" smtClean="0"/>
              <a:t>Citim vectorul.</a:t>
            </a:r>
          </a:p>
          <a:p>
            <a:pPr>
              <a:buNone/>
            </a:pPr>
            <a:endParaRPr lang="ro-RO" dirty="0" smtClean="0"/>
          </a:p>
          <a:p>
            <a:r>
              <a:rPr lang="ro-RO" b="1" dirty="0" smtClean="0"/>
              <a:t>cin&gt;&gt;n;</a:t>
            </a:r>
            <a:endParaRPr lang="ro-RO" dirty="0" smtClean="0"/>
          </a:p>
          <a:p>
            <a:r>
              <a:rPr lang="ro-RO" b="1" dirty="0" smtClean="0"/>
              <a:t>for (i=1;i&lt;=n;i++)</a:t>
            </a:r>
            <a:endParaRPr lang="ro-RO" dirty="0" smtClean="0"/>
          </a:p>
          <a:p>
            <a:r>
              <a:rPr lang="ro-RO" b="1" dirty="0" smtClean="0"/>
              <a:t>cin&gt;&gt;v[i];</a:t>
            </a:r>
            <a:endParaRPr lang="ro-RO" dirty="0" smtClean="0"/>
          </a:p>
          <a:p>
            <a:endParaRPr lang="ro-RO"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45719" cy="45719"/>
          </a:xfrm>
        </p:spPr>
        <p:txBody>
          <a:bodyPr>
            <a:normAutofit fontScale="90000"/>
          </a:bodyPr>
          <a:lstStyle/>
          <a:p>
            <a:endParaRPr lang="ro-RO" dirty="0"/>
          </a:p>
        </p:txBody>
      </p:sp>
      <p:sp>
        <p:nvSpPr>
          <p:cNvPr id="3" name="Content Placeholder 2"/>
          <p:cNvSpPr>
            <a:spLocks noGrp="1"/>
          </p:cNvSpPr>
          <p:nvPr>
            <p:ph idx="1"/>
          </p:nvPr>
        </p:nvSpPr>
        <p:spPr>
          <a:xfrm>
            <a:off x="457200" y="571480"/>
            <a:ext cx="8229600" cy="5554683"/>
          </a:xfrm>
        </p:spPr>
        <p:txBody>
          <a:bodyPr>
            <a:normAutofit fontScale="85000" lnSpcReduction="20000"/>
          </a:bodyPr>
          <a:lstStyle/>
          <a:p>
            <a:r>
              <a:rPr lang="ro-RO" dirty="0" smtClean="0"/>
              <a:t>Aranjăm vectorul în ordine crescătoare iar numerele identice sunt șterse, deoarece avem o mulțime iar în mulțime nu există 2 elemente la fel.</a:t>
            </a:r>
          </a:p>
          <a:p>
            <a:endParaRPr lang="ro-RO" dirty="0" smtClean="0"/>
          </a:p>
          <a:p>
            <a:r>
              <a:rPr lang="ro-RO" b="1" dirty="0" smtClean="0"/>
              <a:t>for(i=0;i&lt;=n-1;i++)</a:t>
            </a:r>
            <a:endParaRPr lang="ro-RO" dirty="0" smtClean="0"/>
          </a:p>
          <a:p>
            <a:r>
              <a:rPr lang="ro-RO" b="1" dirty="0" smtClean="0"/>
              <a:t>{for (j=i+1;j&lt;n;j++)</a:t>
            </a:r>
            <a:endParaRPr lang="ro-RO" dirty="0" smtClean="0"/>
          </a:p>
          <a:p>
            <a:r>
              <a:rPr lang="ro-RO" b="1" dirty="0" smtClean="0"/>
              <a:t>if (v[i]&gt;v[j]) </a:t>
            </a:r>
            <a:endParaRPr lang="ro-RO" dirty="0" smtClean="0"/>
          </a:p>
          <a:p>
            <a:r>
              <a:rPr lang="ro-RO" b="1" dirty="0" smtClean="0"/>
              <a:t>{aux=v[i];</a:t>
            </a:r>
            <a:endParaRPr lang="ro-RO" dirty="0" smtClean="0"/>
          </a:p>
          <a:p>
            <a:r>
              <a:rPr lang="ro-RO" b="1" dirty="0" smtClean="0"/>
              <a:t>v[i]=v[j];</a:t>
            </a:r>
            <a:endParaRPr lang="ro-RO" dirty="0" smtClean="0"/>
          </a:p>
          <a:p>
            <a:r>
              <a:rPr lang="ro-RO" b="1" dirty="0" smtClean="0"/>
              <a:t>v[j]=aux;}}</a:t>
            </a:r>
            <a:endParaRPr lang="ro-RO" dirty="0" smtClean="0"/>
          </a:p>
          <a:p>
            <a:r>
              <a:rPr lang="ro-RO" b="1" dirty="0" smtClean="0"/>
              <a:t>for(i=0;i&lt;=n-1;i++)</a:t>
            </a:r>
            <a:endParaRPr lang="ro-RO" dirty="0" smtClean="0"/>
          </a:p>
          <a:p>
            <a:r>
              <a:rPr lang="ro-RO" b="1" dirty="0" smtClean="0"/>
              <a:t>{for (j=i+1;j&lt;n;j++)</a:t>
            </a:r>
            <a:endParaRPr lang="ro-RO" dirty="0" smtClean="0"/>
          </a:p>
          <a:p>
            <a:r>
              <a:rPr lang="ro-RO" b="1" dirty="0" smtClean="0"/>
              <a:t>if (v[i]==v[j]) v[j]=0;}</a:t>
            </a:r>
            <a:endParaRPr lang="ro-RO" dirty="0" smtClean="0"/>
          </a:p>
          <a:p>
            <a:endParaRPr lang="ro-RO"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H="1">
            <a:off x="411481" y="274638"/>
            <a:ext cx="45719" cy="45719"/>
          </a:xfrm>
        </p:spPr>
        <p:txBody>
          <a:bodyPr>
            <a:normAutofit fontScale="90000"/>
          </a:bodyPr>
          <a:lstStyle/>
          <a:p>
            <a:endParaRPr lang="ro-RO" dirty="0"/>
          </a:p>
        </p:txBody>
      </p:sp>
      <p:sp>
        <p:nvSpPr>
          <p:cNvPr id="3" name="Content Placeholder 2"/>
          <p:cNvSpPr>
            <a:spLocks noGrp="1"/>
          </p:cNvSpPr>
          <p:nvPr>
            <p:ph idx="1"/>
          </p:nvPr>
        </p:nvSpPr>
        <p:spPr>
          <a:xfrm>
            <a:off x="457200" y="500042"/>
            <a:ext cx="8229600" cy="5626121"/>
          </a:xfrm>
        </p:spPr>
        <p:txBody>
          <a:bodyPr>
            <a:normAutofit fontScale="85000" lnSpcReduction="20000"/>
          </a:bodyPr>
          <a:lstStyle/>
          <a:p>
            <a:r>
              <a:rPr lang="ro-RO" dirty="0" smtClean="0"/>
              <a:t>Rulăm vectorul pentru a verifica cu ajutorul subprogramului „sin” care dintre numere este palindrom.</a:t>
            </a:r>
          </a:p>
          <a:p>
            <a:pPr>
              <a:buNone/>
            </a:pPr>
            <a:r>
              <a:rPr lang="ro-RO" dirty="0" smtClean="0"/>
              <a:t> </a:t>
            </a:r>
          </a:p>
          <a:p>
            <a:r>
              <a:rPr lang="ro-RO" b="1" dirty="0" smtClean="0"/>
              <a:t>int sin (int x)</a:t>
            </a:r>
            <a:endParaRPr lang="ro-RO" dirty="0" smtClean="0"/>
          </a:p>
          <a:p>
            <a:r>
              <a:rPr lang="ro-RO" b="1" dirty="0" smtClean="0"/>
              <a:t>{int b=0,a;</a:t>
            </a:r>
            <a:endParaRPr lang="ro-RO" dirty="0" smtClean="0"/>
          </a:p>
          <a:p>
            <a:r>
              <a:rPr lang="ro-RO" b="1" dirty="0" smtClean="0"/>
              <a:t>x=a;</a:t>
            </a:r>
            <a:endParaRPr lang="ro-RO" dirty="0" smtClean="0"/>
          </a:p>
          <a:p>
            <a:r>
              <a:rPr lang="ro-RO" b="1" dirty="0" smtClean="0"/>
              <a:t>while (x!=0)</a:t>
            </a:r>
            <a:endParaRPr lang="ro-RO" dirty="0" smtClean="0"/>
          </a:p>
          <a:p>
            <a:r>
              <a:rPr lang="ro-RO" b="1" dirty="0" smtClean="0"/>
              <a:t>{b=b*10+x%10;</a:t>
            </a:r>
            <a:endParaRPr lang="ro-RO" dirty="0" smtClean="0"/>
          </a:p>
          <a:p>
            <a:r>
              <a:rPr lang="ro-RO" b="1" dirty="0" smtClean="0"/>
              <a:t>x=x/10;}</a:t>
            </a:r>
            <a:endParaRPr lang="ro-RO" dirty="0" smtClean="0"/>
          </a:p>
          <a:p>
            <a:r>
              <a:rPr lang="ro-RO" b="1" dirty="0" smtClean="0"/>
              <a:t>if (b==a)</a:t>
            </a:r>
            <a:endParaRPr lang="ro-RO" dirty="0" smtClean="0"/>
          </a:p>
          <a:p>
            <a:r>
              <a:rPr lang="ro-RO" b="1" dirty="0" smtClean="0"/>
              <a:t>return 1;</a:t>
            </a:r>
            <a:endParaRPr lang="ro-RO" dirty="0" smtClean="0"/>
          </a:p>
          <a:p>
            <a:r>
              <a:rPr lang="ro-RO" b="1" dirty="0" smtClean="0"/>
              <a:t>else return 0;</a:t>
            </a:r>
            <a:endParaRPr lang="ro-RO" dirty="0" smtClean="0"/>
          </a:p>
          <a:p>
            <a:endParaRPr lang="ro-RO"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H="1">
            <a:off x="214282" y="274638"/>
            <a:ext cx="242918" cy="45719"/>
          </a:xfrm>
        </p:spPr>
        <p:txBody>
          <a:bodyPr>
            <a:normAutofit fontScale="90000"/>
          </a:bodyPr>
          <a:lstStyle/>
          <a:p>
            <a:endParaRPr lang="ro-RO" dirty="0"/>
          </a:p>
        </p:txBody>
      </p:sp>
      <p:sp>
        <p:nvSpPr>
          <p:cNvPr id="3" name="Content Placeholder 2"/>
          <p:cNvSpPr>
            <a:spLocks noGrp="1"/>
          </p:cNvSpPr>
          <p:nvPr>
            <p:ph idx="1"/>
          </p:nvPr>
        </p:nvSpPr>
        <p:spPr>
          <a:xfrm>
            <a:off x="457200" y="500042"/>
            <a:ext cx="8229600" cy="5626121"/>
          </a:xfrm>
        </p:spPr>
        <p:txBody>
          <a:bodyPr>
            <a:normAutofit fontScale="92500" lnSpcReduction="20000"/>
          </a:bodyPr>
          <a:lstStyle/>
          <a:p>
            <a:r>
              <a:rPr lang="ro-RO" dirty="0" smtClean="0"/>
              <a:t>În cazul în care numărul este palindrom și ni se va returna 1, atunci noi vom afla numărul cifrelor pe care le conține numărul iar pe cel mai mare îl vom reține într-o variabilă pe care o vom introduce în subprogramul ”cos’’.</a:t>
            </a:r>
          </a:p>
          <a:p>
            <a:r>
              <a:rPr lang="ro-RO" b="1" dirty="0" smtClean="0"/>
              <a:t>for (i=1;i&lt;=n;i++)</a:t>
            </a:r>
            <a:endParaRPr lang="ro-RO" dirty="0" smtClean="0"/>
          </a:p>
          <a:p>
            <a:r>
              <a:rPr lang="ro-RO" b="1" dirty="0" smtClean="0"/>
              <a:t>{if (sin(v[i])==1)</a:t>
            </a:r>
            <a:endParaRPr lang="ro-RO" dirty="0" smtClean="0"/>
          </a:p>
          <a:p>
            <a:r>
              <a:rPr lang="ro-RO" b="1" dirty="0" smtClean="0"/>
              <a:t>{c=0;</a:t>
            </a:r>
            <a:endParaRPr lang="ro-RO" dirty="0" smtClean="0"/>
          </a:p>
          <a:p>
            <a:r>
              <a:rPr lang="ro-RO" b="1" dirty="0" smtClean="0"/>
              <a:t>while (v[i]!=0)</a:t>
            </a:r>
            <a:endParaRPr lang="ro-RO" dirty="0" smtClean="0"/>
          </a:p>
          <a:p>
            <a:r>
              <a:rPr lang="ro-RO" b="1" dirty="0" smtClean="0"/>
              <a:t>{v[i]=v[i]/10;</a:t>
            </a:r>
            <a:endParaRPr lang="ro-RO" dirty="0" smtClean="0"/>
          </a:p>
          <a:p>
            <a:r>
              <a:rPr lang="ro-RO" b="1" dirty="0" smtClean="0"/>
              <a:t>c=c+1;}</a:t>
            </a:r>
            <a:endParaRPr lang="ro-RO" dirty="0" smtClean="0"/>
          </a:p>
          <a:p>
            <a:r>
              <a:rPr lang="ro-RO" b="1" dirty="0" smtClean="0"/>
              <a:t>if (c&gt;d) d=c;}}</a:t>
            </a:r>
            <a:endParaRPr lang="ro-RO" dirty="0" smtClean="0"/>
          </a:p>
          <a:p>
            <a:endParaRPr lang="ro-RO"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H="1">
            <a:off x="214282" y="274638"/>
            <a:ext cx="242918" cy="82528"/>
          </a:xfrm>
        </p:spPr>
        <p:txBody>
          <a:bodyPr>
            <a:normAutofit fontScale="90000"/>
          </a:bodyPr>
          <a:lstStyle/>
          <a:p>
            <a:endParaRPr lang="ro-RO" dirty="0"/>
          </a:p>
        </p:txBody>
      </p:sp>
      <p:sp>
        <p:nvSpPr>
          <p:cNvPr id="3" name="Content Placeholder 2"/>
          <p:cNvSpPr>
            <a:spLocks noGrp="1"/>
          </p:cNvSpPr>
          <p:nvPr>
            <p:ph idx="1"/>
          </p:nvPr>
        </p:nvSpPr>
        <p:spPr>
          <a:xfrm>
            <a:off x="457200" y="428604"/>
            <a:ext cx="8229600" cy="5697559"/>
          </a:xfrm>
        </p:spPr>
        <p:txBody>
          <a:bodyPr>
            <a:normAutofit fontScale="70000" lnSpcReduction="20000"/>
          </a:bodyPr>
          <a:lstStyle/>
          <a:p>
            <a:r>
              <a:rPr lang="ro-RO" dirty="0" smtClean="0"/>
              <a:t>Acum, numerele palindrom cuprinzând numărul maxim de cifre vor fi egalate cu 0, apoi șterse din vector cu ajutorul subprogramului „cos” și a câtorva comenzi din programul principal.</a:t>
            </a:r>
          </a:p>
          <a:p>
            <a:r>
              <a:rPr lang="ro-RO" b="1" dirty="0" smtClean="0"/>
              <a:t>for(i=1;i&lt;=n;i++)</a:t>
            </a:r>
            <a:endParaRPr lang="ro-RO" dirty="0" smtClean="0"/>
          </a:p>
          <a:p>
            <a:r>
              <a:rPr lang="ro-RO" b="1" dirty="0" smtClean="0"/>
              <a:t>if (cos(v[i])==1)</a:t>
            </a:r>
            <a:endParaRPr lang="ro-RO" dirty="0" smtClean="0"/>
          </a:p>
          <a:p>
            <a:r>
              <a:rPr lang="ro-RO" b="1" dirty="0" smtClean="0"/>
              <a:t>v[i]=0;</a:t>
            </a:r>
          </a:p>
          <a:p>
            <a:endParaRPr lang="ro-RO" dirty="0" smtClean="0"/>
          </a:p>
          <a:p>
            <a:r>
              <a:rPr lang="ro-RO" dirty="0" smtClean="0"/>
              <a:t>După ce numerele au fost egalate cu 0, programul le va elimina din șir iar apoi va afișa șirul final.</a:t>
            </a:r>
          </a:p>
          <a:p>
            <a:endParaRPr lang="ro-RO" dirty="0" smtClean="0"/>
          </a:p>
          <a:p>
            <a:r>
              <a:rPr lang="ro-RO" b="1" dirty="0" smtClean="0"/>
              <a:t>for (i=1;i&lt;=n-1;i++)</a:t>
            </a:r>
            <a:endParaRPr lang="ro-RO" dirty="0" smtClean="0"/>
          </a:p>
          <a:p>
            <a:r>
              <a:rPr lang="ro-RO" b="1" dirty="0" smtClean="0"/>
              <a:t>if (v[i]==0)</a:t>
            </a:r>
            <a:endParaRPr lang="ro-RO" dirty="0" smtClean="0"/>
          </a:p>
          <a:p>
            <a:r>
              <a:rPr lang="ro-RO" b="1" dirty="0" smtClean="0"/>
              <a:t>{for (j=i+1;j&lt;=n;j++)</a:t>
            </a:r>
            <a:endParaRPr lang="ro-RO" dirty="0" smtClean="0"/>
          </a:p>
          <a:p>
            <a:r>
              <a:rPr lang="ro-RO" b="1" dirty="0" smtClean="0"/>
              <a:t>v[j--]=v[j];}</a:t>
            </a:r>
            <a:endParaRPr lang="ro-RO" dirty="0" smtClean="0"/>
          </a:p>
          <a:p>
            <a:r>
              <a:rPr lang="ro-RO" b="1" dirty="0" smtClean="0"/>
              <a:t>for(i=1;i&lt;=n;i++)</a:t>
            </a:r>
            <a:endParaRPr lang="ro-RO" dirty="0" smtClean="0"/>
          </a:p>
          <a:p>
            <a:pPr>
              <a:buNone/>
            </a:pPr>
            <a:r>
              <a:rPr lang="ro-RO" b="1" dirty="0" smtClean="0"/>
              <a:t> </a:t>
            </a:r>
            <a:endParaRPr lang="ro-RO" dirty="0" smtClean="0"/>
          </a:p>
          <a:p>
            <a:r>
              <a:rPr lang="ro-RO" dirty="0" smtClean="0"/>
              <a:t>Din păcate, programul nostru a eșuat, neafișând niciun rezultat.</a:t>
            </a:r>
          </a:p>
          <a:p>
            <a:endParaRPr lang="ro-RO"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3050"/>
            <a:ext cx="45719" cy="84116"/>
          </a:xfrm>
        </p:spPr>
        <p:txBody>
          <a:bodyPr>
            <a:normAutofit fontScale="90000"/>
          </a:bodyPr>
          <a:lstStyle/>
          <a:p>
            <a:endParaRPr lang="ro-RO" dirty="0"/>
          </a:p>
        </p:txBody>
      </p:sp>
      <p:sp>
        <p:nvSpPr>
          <p:cNvPr id="5" name="Content Placeholder 4"/>
          <p:cNvSpPr>
            <a:spLocks noGrp="1"/>
          </p:cNvSpPr>
          <p:nvPr>
            <p:ph idx="1"/>
          </p:nvPr>
        </p:nvSpPr>
        <p:spPr>
          <a:xfrm>
            <a:off x="3575050" y="273050"/>
            <a:ext cx="5111750" cy="6299222"/>
          </a:xfrm>
        </p:spPr>
        <p:txBody>
          <a:bodyPr>
            <a:normAutofit fontScale="25000" lnSpcReduction="20000"/>
          </a:bodyPr>
          <a:lstStyle/>
          <a:p>
            <a:pPr>
              <a:buNone/>
            </a:pPr>
            <a:r>
              <a:rPr lang="ro-RO" sz="3600" dirty="0" smtClean="0"/>
              <a:t>main ()</a:t>
            </a:r>
          </a:p>
          <a:p>
            <a:endParaRPr lang="ro-RO" sz="3600" dirty="0" smtClean="0"/>
          </a:p>
          <a:p>
            <a:pPr>
              <a:buNone/>
            </a:pPr>
            <a:r>
              <a:rPr lang="ro-RO" sz="3600" dirty="0" smtClean="0"/>
              <a:t>{cin&gt;&gt;n;</a:t>
            </a:r>
          </a:p>
          <a:p>
            <a:pPr>
              <a:buNone/>
            </a:pPr>
            <a:r>
              <a:rPr lang="ro-RO" sz="3600" dirty="0" smtClean="0"/>
              <a:t>for (i=1;i&lt;=n;i++)</a:t>
            </a:r>
          </a:p>
          <a:p>
            <a:pPr>
              <a:buNone/>
            </a:pPr>
            <a:r>
              <a:rPr lang="ro-RO" sz="3600" dirty="0" smtClean="0"/>
              <a:t>cin&gt;&gt;v[i];</a:t>
            </a:r>
          </a:p>
          <a:p>
            <a:endParaRPr lang="ro-RO" sz="3600" dirty="0" smtClean="0"/>
          </a:p>
          <a:p>
            <a:pPr>
              <a:buNone/>
            </a:pPr>
            <a:r>
              <a:rPr lang="ro-RO" sz="3600" dirty="0" smtClean="0"/>
              <a:t>  for(i=0;i&lt;=n-1;i++)</a:t>
            </a:r>
          </a:p>
          <a:p>
            <a:pPr>
              <a:buNone/>
            </a:pPr>
            <a:r>
              <a:rPr lang="ro-RO" sz="3600" dirty="0" smtClean="0"/>
              <a:t>{for (j=i+1;j&lt;n;j++)</a:t>
            </a:r>
          </a:p>
          <a:p>
            <a:pPr>
              <a:buNone/>
            </a:pPr>
            <a:r>
              <a:rPr lang="ro-RO" sz="3600" dirty="0" smtClean="0"/>
              <a:t>if (v[i]&gt;v[j]) </a:t>
            </a:r>
          </a:p>
          <a:p>
            <a:pPr>
              <a:buNone/>
            </a:pPr>
            <a:r>
              <a:rPr lang="ro-RO" sz="3600" dirty="0" smtClean="0"/>
              <a:t>{aux=v[i];</a:t>
            </a:r>
          </a:p>
          <a:p>
            <a:pPr>
              <a:buNone/>
            </a:pPr>
            <a:r>
              <a:rPr lang="ro-RO" sz="3600" dirty="0" smtClean="0"/>
              <a:t>v[i]=v[j];</a:t>
            </a:r>
          </a:p>
          <a:p>
            <a:pPr>
              <a:buNone/>
            </a:pPr>
            <a:r>
              <a:rPr lang="ro-RO" sz="3600" dirty="0" smtClean="0"/>
              <a:t>v[j]=aux;}}</a:t>
            </a:r>
          </a:p>
          <a:p>
            <a:endParaRPr lang="ro-RO" sz="3600" dirty="0" smtClean="0"/>
          </a:p>
          <a:p>
            <a:pPr>
              <a:buNone/>
            </a:pPr>
            <a:r>
              <a:rPr lang="ro-RO" sz="3600" dirty="0" smtClean="0"/>
              <a:t>  for(i=0;i&lt;=n-1;i++)</a:t>
            </a:r>
          </a:p>
          <a:p>
            <a:pPr>
              <a:buNone/>
            </a:pPr>
            <a:r>
              <a:rPr lang="ro-RO" sz="3600" dirty="0" smtClean="0"/>
              <a:t>{for (j=i+1;j&lt;n;j++)</a:t>
            </a:r>
          </a:p>
          <a:p>
            <a:pPr>
              <a:buNone/>
            </a:pPr>
            <a:r>
              <a:rPr lang="ro-RO" sz="3600" dirty="0" smtClean="0"/>
              <a:t>if (v[i]==v[j])</a:t>
            </a:r>
          </a:p>
          <a:p>
            <a:pPr>
              <a:buNone/>
            </a:pPr>
            <a:r>
              <a:rPr lang="ro-RO" sz="3600" dirty="0" smtClean="0"/>
              <a:t>v[j]=0;}</a:t>
            </a:r>
          </a:p>
          <a:p>
            <a:endParaRPr lang="ro-RO" sz="3600" dirty="0" smtClean="0"/>
          </a:p>
          <a:p>
            <a:pPr>
              <a:buNone/>
            </a:pPr>
            <a:r>
              <a:rPr lang="ro-RO" sz="3600" dirty="0" smtClean="0"/>
              <a:t>  for (i=1;i&lt;=n-1;i++)</a:t>
            </a:r>
          </a:p>
          <a:p>
            <a:pPr>
              <a:buNone/>
            </a:pPr>
            <a:r>
              <a:rPr lang="ro-RO" sz="3600" dirty="0" smtClean="0"/>
              <a:t>if (v[i]==0)</a:t>
            </a:r>
          </a:p>
          <a:p>
            <a:pPr>
              <a:buNone/>
            </a:pPr>
            <a:r>
              <a:rPr lang="ro-RO" sz="3600" dirty="0" smtClean="0"/>
              <a:t>{for (j=i+1;j&lt;=n;j++)</a:t>
            </a:r>
          </a:p>
          <a:p>
            <a:pPr>
              <a:buNone/>
            </a:pPr>
            <a:r>
              <a:rPr lang="ro-RO" sz="3600" dirty="0" smtClean="0"/>
              <a:t>v[j--]=v[j];}</a:t>
            </a:r>
          </a:p>
          <a:p>
            <a:endParaRPr lang="ro-RO" sz="3600" dirty="0" smtClean="0"/>
          </a:p>
          <a:p>
            <a:pPr>
              <a:buNone/>
            </a:pPr>
            <a:r>
              <a:rPr lang="ro-RO" sz="3600" dirty="0" smtClean="0"/>
              <a:t>  for (i=1;i&lt;=n;i++)</a:t>
            </a:r>
          </a:p>
          <a:p>
            <a:pPr>
              <a:buNone/>
            </a:pPr>
            <a:r>
              <a:rPr lang="ro-RO" sz="3600" dirty="0" smtClean="0"/>
              <a:t>{if (sin(v[i])==1)</a:t>
            </a:r>
          </a:p>
          <a:p>
            <a:pPr>
              <a:buNone/>
            </a:pPr>
            <a:r>
              <a:rPr lang="ro-RO" sz="3600" dirty="0" smtClean="0"/>
              <a:t>{c=0;</a:t>
            </a:r>
          </a:p>
          <a:p>
            <a:pPr>
              <a:buNone/>
            </a:pPr>
            <a:r>
              <a:rPr lang="ro-RO" sz="3600" dirty="0" smtClean="0"/>
              <a:t>while (v[i]!=0)</a:t>
            </a:r>
          </a:p>
          <a:p>
            <a:pPr>
              <a:buNone/>
            </a:pPr>
            <a:r>
              <a:rPr lang="ro-RO" sz="3600" dirty="0" smtClean="0"/>
              <a:t>{v[i]=v[i]/10;</a:t>
            </a:r>
          </a:p>
          <a:p>
            <a:pPr>
              <a:buNone/>
            </a:pPr>
            <a:r>
              <a:rPr lang="ro-RO" sz="3600" dirty="0" smtClean="0"/>
              <a:t>c=c+1;}</a:t>
            </a:r>
          </a:p>
          <a:p>
            <a:pPr>
              <a:buNone/>
            </a:pPr>
            <a:r>
              <a:rPr lang="ro-RO" sz="3600" dirty="0" smtClean="0"/>
              <a:t>if (c&gt;d) d=c;}}</a:t>
            </a:r>
          </a:p>
          <a:p>
            <a:endParaRPr lang="ro-RO" sz="3600" dirty="0" smtClean="0"/>
          </a:p>
          <a:p>
            <a:pPr>
              <a:buNone/>
            </a:pPr>
            <a:r>
              <a:rPr lang="ro-RO" sz="3600" dirty="0" smtClean="0"/>
              <a:t>  for(i=1;i&lt;=n;i++)</a:t>
            </a:r>
          </a:p>
          <a:p>
            <a:pPr>
              <a:buNone/>
            </a:pPr>
            <a:r>
              <a:rPr lang="ro-RO" sz="3600" dirty="0" smtClean="0"/>
              <a:t>if (cos(v[i])==1)</a:t>
            </a:r>
          </a:p>
          <a:p>
            <a:pPr>
              <a:buNone/>
            </a:pPr>
            <a:r>
              <a:rPr lang="ro-RO" sz="3600" dirty="0" smtClean="0"/>
              <a:t>v[i]=0;</a:t>
            </a:r>
          </a:p>
          <a:p>
            <a:endParaRPr lang="ro-RO" sz="3600" dirty="0" smtClean="0"/>
          </a:p>
          <a:p>
            <a:pPr>
              <a:buNone/>
            </a:pPr>
            <a:r>
              <a:rPr lang="ro-RO" sz="3600" dirty="0" smtClean="0"/>
              <a:t>  for (i=1;i&lt;=n-1;i++)</a:t>
            </a:r>
          </a:p>
          <a:p>
            <a:pPr>
              <a:buNone/>
            </a:pPr>
            <a:r>
              <a:rPr lang="ro-RO" sz="3600" dirty="0" smtClean="0"/>
              <a:t>if (v[i]==0)</a:t>
            </a:r>
          </a:p>
          <a:p>
            <a:pPr>
              <a:buNone/>
            </a:pPr>
            <a:r>
              <a:rPr lang="ro-RO" sz="3600" dirty="0" smtClean="0"/>
              <a:t>{for (j=i+1;j&lt;=n;j++)</a:t>
            </a:r>
          </a:p>
          <a:p>
            <a:pPr>
              <a:buNone/>
            </a:pPr>
            <a:r>
              <a:rPr lang="ro-RO" sz="3600" dirty="0" smtClean="0"/>
              <a:t>v[j--]=v[j];}</a:t>
            </a:r>
          </a:p>
          <a:p>
            <a:pPr>
              <a:buNone/>
            </a:pPr>
            <a:endParaRPr lang="ro-RO" sz="3600" dirty="0" smtClean="0"/>
          </a:p>
          <a:p>
            <a:pPr>
              <a:buNone/>
            </a:pPr>
            <a:r>
              <a:rPr lang="ro-RO" sz="3600" dirty="0" smtClean="0"/>
              <a:t>  for(i=1;i&lt;=n;i++)</a:t>
            </a:r>
          </a:p>
          <a:p>
            <a:pPr>
              <a:buNone/>
            </a:pPr>
            <a:r>
              <a:rPr lang="ro-RO" sz="3600" dirty="0" smtClean="0"/>
              <a:t>cout&lt;&lt;v[i];</a:t>
            </a:r>
          </a:p>
          <a:p>
            <a:pPr>
              <a:buNone/>
            </a:pPr>
            <a:r>
              <a:rPr lang="ro-RO" sz="3600" dirty="0" smtClean="0"/>
              <a:t>getch();}</a:t>
            </a:r>
            <a:endParaRPr lang="ro-RO" sz="3600" dirty="0"/>
          </a:p>
        </p:txBody>
      </p:sp>
      <p:sp>
        <p:nvSpPr>
          <p:cNvPr id="6" name="Text Placeholder 5"/>
          <p:cNvSpPr>
            <a:spLocks noGrp="1"/>
          </p:cNvSpPr>
          <p:nvPr>
            <p:ph type="body" sz="half" idx="2"/>
          </p:nvPr>
        </p:nvSpPr>
        <p:spPr>
          <a:xfrm>
            <a:off x="457200" y="500043"/>
            <a:ext cx="3008313" cy="5143536"/>
          </a:xfrm>
        </p:spPr>
        <p:txBody>
          <a:bodyPr>
            <a:normAutofit fontScale="77500" lnSpcReduction="20000"/>
          </a:bodyPr>
          <a:lstStyle/>
          <a:p>
            <a:r>
              <a:rPr lang="ro-RO" dirty="0" smtClean="0"/>
              <a:t>#include &lt;iostream.h&gt;</a:t>
            </a:r>
          </a:p>
          <a:p>
            <a:r>
              <a:rPr lang="ro-RO" dirty="0" smtClean="0"/>
              <a:t>#include &lt;math.h&gt;</a:t>
            </a:r>
          </a:p>
          <a:p>
            <a:r>
              <a:rPr lang="ro-RO" dirty="0" smtClean="0"/>
              <a:t>#include &lt;conio.h&gt;</a:t>
            </a:r>
          </a:p>
          <a:p>
            <a:r>
              <a:rPr lang="ro-RO" dirty="0" smtClean="0"/>
              <a:t>int d=0,i,v[50],z,c,n,aux,j;</a:t>
            </a:r>
          </a:p>
          <a:p>
            <a:endParaRPr lang="ro-RO" dirty="0" smtClean="0"/>
          </a:p>
          <a:p>
            <a:r>
              <a:rPr lang="ro-RO" dirty="0" smtClean="0"/>
              <a:t>int sin (int x)</a:t>
            </a:r>
          </a:p>
          <a:p>
            <a:endParaRPr lang="ro-RO" dirty="0" smtClean="0"/>
          </a:p>
          <a:p>
            <a:r>
              <a:rPr lang="ro-RO" dirty="0" smtClean="0"/>
              <a:t>{int b=0,a;</a:t>
            </a:r>
          </a:p>
          <a:p>
            <a:r>
              <a:rPr lang="ro-RO" dirty="0" smtClean="0"/>
              <a:t>x=a;</a:t>
            </a:r>
          </a:p>
          <a:p>
            <a:r>
              <a:rPr lang="ro-RO" dirty="0" smtClean="0"/>
              <a:t>while (x!=0)</a:t>
            </a:r>
          </a:p>
          <a:p>
            <a:r>
              <a:rPr lang="ro-RO" dirty="0" smtClean="0"/>
              <a:t>{b=b*10+x%10;</a:t>
            </a:r>
          </a:p>
          <a:p>
            <a:r>
              <a:rPr lang="ro-RO" dirty="0" smtClean="0"/>
              <a:t>x=x/10;}</a:t>
            </a:r>
          </a:p>
          <a:p>
            <a:r>
              <a:rPr lang="ro-RO" dirty="0" smtClean="0"/>
              <a:t>if (b==a)</a:t>
            </a:r>
          </a:p>
          <a:p>
            <a:r>
              <a:rPr lang="ro-RO" dirty="0" smtClean="0"/>
              <a:t>return 1;</a:t>
            </a:r>
          </a:p>
          <a:p>
            <a:r>
              <a:rPr lang="ro-RO" dirty="0" smtClean="0"/>
              <a:t>else return 0;</a:t>
            </a:r>
          </a:p>
          <a:p>
            <a:r>
              <a:rPr lang="ro-RO" dirty="0" smtClean="0"/>
              <a:t>}</a:t>
            </a:r>
          </a:p>
          <a:p>
            <a:endParaRPr lang="ro-RO" dirty="0" smtClean="0"/>
          </a:p>
          <a:p>
            <a:r>
              <a:rPr lang="ro-RO" dirty="0" smtClean="0"/>
              <a:t>int cos (int y)</a:t>
            </a:r>
          </a:p>
          <a:p>
            <a:r>
              <a:rPr lang="ro-RO" dirty="0" smtClean="0"/>
              <a:t>{int m=0,l,n=0;</a:t>
            </a:r>
          </a:p>
          <a:p>
            <a:r>
              <a:rPr lang="ro-RO" dirty="0" smtClean="0"/>
              <a:t>y=l;</a:t>
            </a:r>
          </a:p>
          <a:p>
            <a:r>
              <a:rPr lang="ro-RO" dirty="0" smtClean="0"/>
              <a:t>while (y!=0)</a:t>
            </a:r>
          </a:p>
          <a:p>
            <a:r>
              <a:rPr lang="ro-RO" dirty="0" smtClean="0"/>
              <a:t>{m=m*10+y/10;</a:t>
            </a:r>
          </a:p>
          <a:p>
            <a:r>
              <a:rPr lang="ro-RO" dirty="0" smtClean="0"/>
              <a:t>y=y/10;}</a:t>
            </a:r>
          </a:p>
          <a:p>
            <a:r>
              <a:rPr lang="ro-RO" dirty="0" smtClean="0"/>
              <a:t>if (l==m)</a:t>
            </a:r>
          </a:p>
          <a:p>
            <a:r>
              <a:rPr lang="ro-RO" dirty="0" smtClean="0"/>
              <a:t>while (m!=0)</a:t>
            </a:r>
          </a:p>
          <a:p>
            <a:r>
              <a:rPr lang="ro-RO" dirty="0" smtClean="0"/>
              <a:t>{m=m/10;</a:t>
            </a:r>
          </a:p>
          <a:p>
            <a:r>
              <a:rPr lang="ro-RO" dirty="0" smtClean="0"/>
              <a:t>n=n+1;}</a:t>
            </a:r>
          </a:p>
          <a:p>
            <a:r>
              <a:rPr lang="ro-RO" dirty="0" smtClean="0"/>
              <a:t>if (n==d) return 1;</a:t>
            </a:r>
          </a:p>
          <a:p>
            <a:r>
              <a:rPr lang="ro-RO" dirty="0" smtClean="0"/>
              <a:t>}</a:t>
            </a:r>
            <a:endParaRPr lang="ro-RO"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pic>
        <p:nvPicPr>
          <p:cNvPr id="4" name="Content Placeholder 3" descr="al meu.jpg"/>
          <p:cNvPicPr>
            <a:picLocks noGrp="1" noChangeAspect="1"/>
          </p:cNvPicPr>
          <p:nvPr>
            <p:ph idx="1"/>
          </p:nvPr>
        </p:nvPicPr>
        <p:blipFill>
          <a:blip r:embed="rId2" cstate="print"/>
          <a:stretch>
            <a:fillRect/>
          </a:stretch>
        </p:blipFill>
        <p:spPr>
          <a:xfrm>
            <a:off x="0" y="0"/>
            <a:ext cx="9143999" cy="6858000"/>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pic>
        <p:nvPicPr>
          <p:cNvPr id="4" name="Content Placeholder 3" descr="cu n--.jpg"/>
          <p:cNvPicPr>
            <a:picLocks noGrp="1" noChangeAspect="1"/>
          </p:cNvPicPr>
          <p:nvPr>
            <p:ph idx="1"/>
          </p:nvPr>
        </p:nvPicPr>
        <p:blipFill>
          <a:blip r:embed="rId2" cstate="print"/>
          <a:stretch>
            <a:fillRect/>
          </a:stretch>
        </p:blipFill>
        <p:spPr>
          <a:xfrm>
            <a:off x="1" y="0"/>
            <a:ext cx="9144000" cy="68580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pic>
        <p:nvPicPr>
          <p:cNvPr id="4" name="Content Placeholder 3" descr="nu afiseaza.jpg"/>
          <p:cNvPicPr>
            <a:picLocks noGrp="1" noChangeAspect="1"/>
          </p:cNvPicPr>
          <p:nvPr>
            <p:ph idx="1"/>
          </p:nvPr>
        </p:nvPicPr>
        <p:blipFill>
          <a:blip r:embed="rId2" cstate="print"/>
          <a:stretch>
            <a:fillRect/>
          </a:stretch>
        </p:blipFill>
        <p:spPr>
          <a:xfrm>
            <a:off x="0" y="0"/>
            <a:ext cx="9143999" cy="68580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pic>
        <p:nvPicPr>
          <p:cNvPr id="4" name="Content Placeholder 3" descr="fara n--.jpg"/>
          <p:cNvPicPr>
            <a:picLocks noGrp="1" noChangeAspect="1"/>
          </p:cNvPicPr>
          <p:nvPr>
            <p:ph idx="1"/>
          </p:nvPr>
        </p:nvPicPr>
        <p:blipFill>
          <a:blip r:embed="rId2" cstate="print"/>
          <a:stretch>
            <a:fillRect/>
          </a:stretch>
        </p:blipFill>
        <p:spPr>
          <a:xfrm>
            <a:off x="1" y="0"/>
            <a:ext cx="8192770" cy="68580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pic>
        <p:nvPicPr>
          <p:cNvPr id="4" name="Content Placeholder 3" descr="picard-facepalm.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a:spLocks noGrp="1"/>
          </p:cNvSpPr>
          <p:nvPr>
            <p:ph type="title"/>
          </p:nvPr>
        </p:nvSpPr>
        <p:spPr/>
        <p:txBody>
          <a:bodyPr/>
          <a:lstStyle/>
          <a:p>
            <a:r>
              <a:rPr lang="ro-RO" dirty="0" smtClean="0"/>
              <a:t>Metoda lui Igor</a:t>
            </a:r>
            <a:endParaRPr lang="ro-RO" dirty="0"/>
          </a:p>
        </p:txBody>
      </p:sp>
      <p:sp>
        <p:nvSpPr>
          <p:cNvPr id="4" name="Content Placeholder 3"/>
          <p:cNvSpPr>
            <a:spLocks noGrp="1"/>
          </p:cNvSpPr>
          <p:nvPr>
            <p:ph idx="1"/>
          </p:nvPr>
        </p:nvSpPr>
        <p:spPr>
          <a:xfrm>
            <a:off x="457200" y="1357298"/>
            <a:ext cx="8229600" cy="4768865"/>
          </a:xfrm>
        </p:spPr>
        <p:txBody>
          <a:bodyPr>
            <a:normAutofit fontScale="55000" lnSpcReduction="20000"/>
          </a:bodyPr>
          <a:lstStyle/>
          <a:p>
            <a:r>
              <a:rPr lang="ro-RO" dirty="0" smtClean="0"/>
              <a:t>La cea de-a doua metodă Tudor s-a gândit să creeze 2 subprograme; ”pal” pentru a verifica dacă numărul este palindrom și ”cif” pentru a calcula numărul de cifre al numărului.</a:t>
            </a:r>
          </a:p>
          <a:p>
            <a:pPr>
              <a:buNone/>
            </a:pPr>
            <a:r>
              <a:rPr lang="ro-RO" dirty="0" smtClean="0"/>
              <a:t> </a:t>
            </a:r>
          </a:p>
          <a:p>
            <a:r>
              <a:rPr lang="ro-RO" b="1" dirty="0" smtClean="0"/>
              <a:t>unsigned pal(unsigned n)</a:t>
            </a:r>
            <a:endParaRPr lang="ro-RO" dirty="0" smtClean="0"/>
          </a:p>
          <a:p>
            <a:r>
              <a:rPr lang="ro-RO" b="1" dirty="0" smtClean="0"/>
              <a:t>{unsigned a,i=0;</a:t>
            </a:r>
            <a:endParaRPr lang="ro-RO" dirty="0" smtClean="0"/>
          </a:p>
          <a:p>
            <a:r>
              <a:rPr lang="ro-RO" b="1" dirty="0" smtClean="0"/>
              <a:t>a=n;</a:t>
            </a:r>
            <a:endParaRPr lang="ro-RO" dirty="0" smtClean="0"/>
          </a:p>
          <a:p>
            <a:r>
              <a:rPr lang="ro-RO" b="1" dirty="0" smtClean="0"/>
              <a:t>while(n&gt;0)</a:t>
            </a:r>
            <a:endParaRPr lang="ro-RO" dirty="0" smtClean="0"/>
          </a:p>
          <a:p>
            <a:r>
              <a:rPr lang="ro-RO" b="1" dirty="0" smtClean="0"/>
              <a:t>{i=i*10+n%10;n=n/10;}</a:t>
            </a:r>
            <a:endParaRPr lang="ro-RO" dirty="0" smtClean="0"/>
          </a:p>
          <a:p>
            <a:r>
              <a:rPr lang="ro-RO" b="1" dirty="0" smtClean="0"/>
              <a:t>if(i==a) return 1;    else  return 0;}</a:t>
            </a:r>
            <a:endParaRPr lang="ro-RO" dirty="0" smtClean="0"/>
          </a:p>
          <a:p>
            <a:pPr>
              <a:buNone/>
            </a:pPr>
            <a:r>
              <a:rPr lang="ro-RO" b="1" dirty="0" smtClean="0"/>
              <a:t> </a:t>
            </a:r>
            <a:endParaRPr lang="ro-RO" dirty="0" smtClean="0"/>
          </a:p>
          <a:p>
            <a:r>
              <a:rPr lang="ro-RO" b="1" dirty="0" smtClean="0"/>
              <a:t>unsigned cif(unsigned n)</a:t>
            </a:r>
            <a:endParaRPr lang="ro-RO" dirty="0" smtClean="0"/>
          </a:p>
          <a:p>
            <a:r>
              <a:rPr lang="ro-RO" b="1" dirty="0" smtClean="0"/>
              <a:t>{unsigned c;</a:t>
            </a:r>
            <a:endParaRPr lang="ro-RO" dirty="0" smtClean="0"/>
          </a:p>
          <a:p>
            <a:r>
              <a:rPr lang="ro-RO" b="1" dirty="0" smtClean="0"/>
              <a:t>while(n&gt;0)</a:t>
            </a:r>
            <a:endParaRPr lang="ro-RO" dirty="0" smtClean="0"/>
          </a:p>
          <a:p>
            <a:r>
              <a:rPr lang="ro-RO" b="1" dirty="0" smtClean="0"/>
              <a:t>{c++;n=n/10;}</a:t>
            </a:r>
            <a:endParaRPr lang="ro-RO" dirty="0" smtClean="0"/>
          </a:p>
          <a:p>
            <a:r>
              <a:rPr lang="ro-RO" b="1" dirty="0" smtClean="0"/>
              <a:t>return c;}</a:t>
            </a:r>
            <a:endParaRPr lang="ro-RO" dirty="0" smtClean="0"/>
          </a:p>
          <a:p>
            <a:endParaRPr lang="ro-RO"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flipH="1">
            <a:off x="285720" y="274638"/>
            <a:ext cx="171480" cy="368280"/>
          </a:xfrm>
        </p:spPr>
        <p:txBody>
          <a:bodyPr>
            <a:normAutofit fontScale="90000"/>
          </a:bodyPr>
          <a:lstStyle/>
          <a:p>
            <a:endParaRPr lang="ro-RO" dirty="0"/>
          </a:p>
        </p:txBody>
      </p:sp>
      <p:sp>
        <p:nvSpPr>
          <p:cNvPr id="4" name="Content Placeholder 3"/>
          <p:cNvSpPr>
            <a:spLocks noGrp="1"/>
          </p:cNvSpPr>
          <p:nvPr>
            <p:ph idx="1"/>
          </p:nvPr>
        </p:nvSpPr>
        <p:spPr>
          <a:xfrm>
            <a:off x="457200" y="571480"/>
            <a:ext cx="8229600" cy="5554683"/>
          </a:xfrm>
        </p:spPr>
        <p:txBody>
          <a:bodyPr>
            <a:normAutofit fontScale="85000" lnSpcReduction="20000"/>
          </a:bodyPr>
          <a:lstStyle/>
          <a:p>
            <a:r>
              <a:rPr lang="ro-RO" dirty="0" smtClean="0"/>
              <a:t>Desigur, citim vectorul iar pentru fiecare număr citit aflăm dacă acesta este palindrom și dacă îndeplinește această condiție, aflăm numărul de cifre iar într-o altă variabilă ținem minte numărul maxim de cifre.</a:t>
            </a:r>
          </a:p>
          <a:p>
            <a:pPr>
              <a:buNone/>
            </a:pPr>
            <a:r>
              <a:rPr lang="ro-RO" dirty="0" smtClean="0"/>
              <a:t> </a:t>
            </a:r>
          </a:p>
          <a:p>
            <a:r>
              <a:rPr lang="ro-RO" dirty="0" smtClean="0"/>
              <a:t> </a:t>
            </a:r>
            <a:r>
              <a:rPr lang="ro-RO" b="1" dirty="0" smtClean="0"/>
              <a:t>cin&gt;&gt;n;</a:t>
            </a:r>
            <a:endParaRPr lang="ro-RO" dirty="0" smtClean="0"/>
          </a:p>
          <a:p>
            <a:r>
              <a:rPr lang="ro-RO" b="1" dirty="0" smtClean="0"/>
              <a:t>for(i=0;i&lt;n;i++)</a:t>
            </a:r>
            <a:endParaRPr lang="ro-RO" dirty="0" smtClean="0"/>
          </a:p>
          <a:p>
            <a:r>
              <a:rPr lang="ro-RO" b="1" dirty="0" smtClean="0"/>
              <a:t>{cin&gt;&gt;v[i];</a:t>
            </a:r>
            <a:endParaRPr lang="ro-RO" dirty="0" smtClean="0"/>
          </a:p>
          <a:p>
            <a:r>
              <a:rPr lang="ro-RO" b="1" dirty="0" smtClean="0"/>
              <a:t>l=0;</a:t>
            </a:r>
            <a:endParaRPr lang="ro-RO" dirty="0" smtClean="0"/>
          </a:p>
          <a:p>
            <a:r>
              <a:rPr lang="ro-RO" b="1" dirty="0" smtClean="0"/>
              <a:t>if(pal(v[i])==1)</a:t>
            </a:r>
            <a:endParaRPr lang="ro-RO" dirty="0" smtClean="0"/>
          </a:p>
          <a:p>
            <a:r>
              <a:rPr lang="ro-RO" b="1" dirty="0" smtClean="0"/>
              <a:t> l=cif(v[i]);</a:t>
            </a:r>
            <a:endParaRPr lang="ro-RO" dirty="0" smtClean="0"/>
          </a:p>
          <a:p>
            <a:r>
              <a:rPr lang="ro-RO" b="1" dirty="0" smtClean="0"/>
              <a:t>if(l&gt;cmax)</a:t>
            </a:r>
            <a:endParaRPr lang="ro-RO" dirty="0" smtClean="0"/>
          </a:p>
          <a:p>
            <a:r>
              <a:rPr lang="ro-RO" b="1" dirty="0" smtClean="0"/>
              <a:t>cmax=l;}</a:t>
            </a:r>
            <a:endParaRPr lang="ro-RO" dirty="0" smtClean="0"/>
          </a:p>
          <a:p>
            <a:endParaRPr lang="ro-RO"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flipH="1">
            <a:off x="285720" y="274638"/>
            <a:ext cx="171480" cy="439718"/>
          </a:xfrm>
        </p:spPr>
        <p:txBody>
          <a:bodyPr>
            <a:normAutofit fontScale="90000"/>
          </a:bodyPr>
          <a:lstStyle/>
          <a:p>
            <a:endParaRPr lang="ro-RO" dirty="0"/>
          </a:p>
        </p:txBody>
      </p:sp>
      <p:sp>
        <p:nvSpPr>
          <p:cNvPr id="4" name="Content Placeholder 3"/>
          <p:cNvSpPr>
            <a:spLocks noGrp="1"/>
          </p:cNvSpPr>
          <p:nvPr>
            <p:ph idx="1"/>
          </p:nvPr>
        </p:nvSpPr>
        <p:spPr>
          <a:xfrm>
            <a:off x="457200" y="500042"/>
            <a:ext cx="8229600" cy="5626121"/>
          </a:xfrm>
        </p:spPr>
        <p:txBody>
          <a:bodyPr>
            <a:normAutofit fontScale="70000" lnSpcReduction="20000"/>
          </a:bodyPr>
          <a:lstStyle/>
          <a:p>
            <a:r>
              <a:rPr lang="ro-RO" dirty="0" smtClean="0"/>
              <a:t>Apoi verificăm dacă numărul este palindrom si dacă are numarul maxim de cifre iar dacă este adevărat, il mutăm cu o poziție mai în față.După această acțiune, aranjăm vectorul în ordine descrescătoare și îl afișăm.</a:t>
            </a:r>
          </a:p>
          <a:p>
            <a:r>
              <a:rPr lang="ro-RO" b="1" dirty="0" smtClean="0"/>
              <a:t>for(i=0;i&lt;n;i++)</a:t>
            </a:r>
            <a:endParaRPr lang="ro-RO" dirty="0" smtClean="0"/>
          </a:p>
          <a:p>
            <a:r>
              <a:rPr lang="ro-RO" b="1" dirty="0" smtClean="0"/>
              <a:t>{if((pal(v[i])==1)&amp;&amp;(cif(v[i])==cmax)) </a:t>
            </a:r>
            <a:endParaRPr lang="ro-RO" dirty="0" smtClean="0"/>
          </a:p>
          <a:p>
            <a:r>
              <a:rPr lang="ro-RO" b="1" dirty="0" smtClean="0"/>
              <a:t>for(j=i;j&lt;n-1;j++)</a:t>
            </a:r>
            <a:endParaRPr lang="ro-RO" dirty="0" smtClean="0"/>
          </a:p>
          <a:p>
            <a:r>
              <a:rPr lang="ro-RO" b="1" dirty="0" smtClean="0"/>
              <a:t>v[j]=v[j+1];}</a:t>
            </a:r>
            <a:endParaRPr lang="ro-RO" dirty="0" smtClean="0"/>
          </a:p>
          <a:p>
            <a:r>
              <a:rPr lang="ro-RO" b="1" dirty="0" smtClean="0"/>
              <a:t>do</a:t>
            </a:r>
            <a:endParaRPr lang="ro-RO" dirty="0" smtClean="0"/>
          </a:p>
          <a:p>
            <a:r>
              <a:rPr lang="ro-RO" b="1" dirty="0" smtClean="0"/>
              <a:t>{k=1;</a:t>
            </a:r>
            <a:endParaRPr lang="ro-RO" dirty="0" smtClean="0"/>
          </a:p>
          <a:p>
            <a:r>
              <a:rPr lang="ro-RO" b="1" dirty="0" smtClean="0"/>
              <a:t>for(i=0;i&lt;n-1;i++)</a:t>
            </a:r>
            <a:endParaRPr lang="ro-RO" dirty="0" smtClean="0"/>
          </a:p>
          <a:p>
            <a:r>
              <a:rPr lang="ro-RO" b="1" dirty="0" smtClean="0"/>
              <a:t>{if(v[i]&gt;v[i+1])</a:t>
            </a:r>
            <a:endParaRPr lang="ro-RO" dirty="0" smtClean="0"/>
          </a:p>
          <a:p>
            <a:r>
              <a:rPr lang="ro-RO" b="1" dirty="0" smtClean="0"/>
              <a:t>{aux=v[i];v[i]=v[i+1];v[i+1]=aux;</a:t>
            </a:r>
            <a:endParaRPr lang="ro-RO" dirty="0" smtClean="0"/>
          </a:p>
          <a:p>
            <a:r>
              <a:rPr lang="ro-RO" b="1" dirty="0" smtClean="0"/>
              <a:t>k=0;}}</a:t>
            </a:r>
            <a:endParaRPr lang="ro-RO" dirty="0" smtClean="0"/>
          </a:p>
          <a:p>
            <a:r>
              <a:rPr lang="ro-RO" b="1" dirty="0" smtClean="0"/>
              <a:t>}while(k==0); </a:t>
            </a:r>
            <a:endParaRPr lang="ro-RO" dirty="0" smtClean="0"/>
          </a:p>
          <a:p>
            <a:r>
              <a:rPr lang="ro-RO" b="1" dirty="0" smtClean="0"/>
              <a:t>for(i=0;i&lt;n;i++)</a:t>
            </a:r>
            <a:endParaRPr lang="ro-RO" dirty="0" smtClean="0"/>
          </a:p>
          <a:p>
            <a:r>
              <a:rPr lang="ro-RO" b="1" dirty="0" smtClean="0"/>
              <a:t>cout&lt;&lt;v[i]</a:t>
            </a:r>
            <a:endParaRPr lang="ro-RO" dirty="0" smtClean="0"/>
          </a:p>
          <a:p>
            <a:endParaRPr lang="ro-RO"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ro-RO"/>
          </a:p>
        </p:txBody>
      </p:sp>
      <p:sp>
        <p:nvSpPr>
          <p:cNvPr id="4" name="Content Placeholder 3"/>
          <p:cNvSpPr>
            <a:spLocks noGrp="1"/>
          </p:cNvSpPr>
          <p:nvPr>
            <p:ph idx="1"/>
          </p:nvPr>
        </p:nvSpPr>
        <p:spPr/>
        <p:txBody>
          <a:bodyPr/>
          <a:lstStyle/>
          <a:p>
            <a:r>
              <a:rPr lang="ro-RO" dirty="0" smtClean="0"/>
              <a:t>Spre regretul nostru, și acest program a înregistrat un eșec: citește numerele și scoate din șir palindromul dorit, dar ori afișează prea puține elemente din șir, ori afișează în plus elemente din șir...</a:t>
            </a:r>
          </a:p>
          <a:p>
            <a:pPr>
              <a:buNone/>
            </a:pPr>
            <a:endParaRPr lang="ro-RO" dirty="0" smtClean="0"/>
          </a:p>
          <a:p>
            <a:pPr>
              <a:buNone/>
            </a:pPr>
            <a:r>
              <a:rPr lang="ro-RO" dirty="0" smtClean="0"/>
              <a:t>		</a:t>
            </a:r>
            <a:endParaRPr lang="ro-RO"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1165358786268.png"/>
          <p:cNvPicPr>
            <a:picLocks noChangeAspect="1"/>
          </p:cNvPicPr>
          <p:nvPr/>
        </p:nvPicPr>
        <p:blipFill>
          <a:blip r:embed="rId2" cstate="print"/>
          <a:stretch>
            <a:fillRect/>
          </a:stretch>
        </p:blipFill>
        <p:spPr>
          <a:xfrm>
            <a:off x="0" y="0"/>
            <a:ext cx="9144000" cy="6858000"/>
          </a:xfrm>
          <a:prstGeom prst="rect">
            <a:avLst/>
          </a:prstGeom>
        </p:spPr>
      </p:pic>
      <p:sp>
        <p:nvSpPr>
          <p:cNvPr id="6" name="Title 5"/>
          <p:cNvSpPr>
            <a:spLocks noGrp="1"/>
          </p:cNvSpPr>
          <p:nvPr>
            <p:ph type="title"/>
          </p:nvPr>
        </p:nvSpPr>
        <p:spPr>
          <a:xfrm>
            <a:off x="1928794" y="5929330"/>
            <a:ext cx="6443650" cy="928670"/>
          </a:xfrm>
        </p:spPr>
        <p:txBody>
          <a:bodyPr>
            <a:normAutofit/>
          </a:bodyPr>
          <a:lstStyle/>
          <a:p>
            <a:r>
              <a:rPr lang="ro-RO" sz="3200" dirty="0" smtClean="0"/>
              <a:t>Today was not a good day for science!</a:t>
            </a:r>
            <a:endParaRPr lang="ro-RO" sz="3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910" y="2143116"/>
            <a:ext cx="7772400" cy="1470025"/>
          </a:xfrm>
        </p:spPr>
        <p:txBody>
          <a:bodyPr>
            <a:normAutofit/>
          </a:bodyPr>
          <a:lstStyle/>
          <a:p>
            <a:r>
              <a:rPr lang="ro-RO" sz="8000" dirty="0" smtClean="0"/>
              <a:t>Opinii</a:t>
            </a:r>
            <a:endParaRPr lang="ro-RO" sz="8000" dirty="0"/>
          </a:p>
        </p:txBody>
      </p:sp>
      <p:sp>
        <p:nvSpPr>
          <p:cNvPr id="3" name="Subtitle 2"/>
          <p:cNvSpPr>
            <a:spLocks noGrp="1"/>
          </p:cNvSpPr>
          <p:nvPr>
            <p:ph type="subTitle" idx="1"/>
          </p:nvPr>
        </p:nvSpPr>
        <p:spPr/>
        <p:txBody>
          <a:bodyPr/>
          <a:lstStyle/>
          <a:p>
            <a:endParaRPr lang="ro-RO" dirty="0" smtClean="0"/>
          </a:p>
          <a:p>
            <a:endParaRPr lang="ro-RO"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sp>
        <p:nvSpPr>
          <p:cNvPr id="3" name="Content Placeholder 2"/>
          <p:cNvSpPr>
            <a:spLocks noGrp="1"/>
          </p:cNvSpPr>
          <p:nvPr>
            <p:ph idx="1"/>
          </p:nvPr>
        </p:nvSpPr>
        <p:spPr>
          <a:xfrm>
            <a:off x="457200" y="2643182"/>
            <a:ext cx="8229600" cy="3482981"/>
          </a:xfrm>
        </p:spPr>
        <p:txBody>
          <a:bodyPr/>
          <a:lstStyle/>
          <a:p>
            <a:r>
              <a:rPr lang="ro-RO" dirty="0" smtClean="0"/>
              <a:t>Persoanele cărora nu le-a plăcut proiectul nostru și nemulțumirile lor:</a:t>
            </a:r>
          </a:p>
          <a:p>
            <a:pPr>
              <a:buNone/>
            </a:pPr>
            <a:endParaRPr lang="ro-RO"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pic>
        <p:nvPicPr>
          <p:cNvPr id="4" name="Content Placeholder 3" descr="motivator88bc0f7cdf0b05dcd5b6ee93b0b6647e2e23af55.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3000372"/>
            <a:ext cx="8229600" cy="1143000"/>
          </a:xfrm>
        </p:spPr>
        <p:txBody>
          <a:bodyPr>
            <a:noAutofit/>
          </a:bodyPr>
          <a:lstStyle/>
          <a:p>
            <a:r>
              <a:rPr lang="ro-RO" sz="6600" dirty="0" smtClean="0"/>
              <a:t>Răspunsul nostru:</a:t>
            </a:r>
            <a:br>
              <a:rPr lang="ro-RO" sz="6600" dirty="0" smtClean="0"/>
            </a:br>
            <a:endParaRPr lang="ro-RO" sz="6600" dirty="0"/>
          </a:p>
        </p:txBody>
      </p:sp>
      <p:sp>
        <p:nvSpPr>
          <p:cNvPr id="3" name="Content Placeholder 2"/>
          <p:cNvSpPr>
            <a:spLocks noGrp="1"/>
          </p:cNvSpPr>
          <p:nvPr>
            <p:ph idx="1"/>
          </p:nvPr>
        </p:nvSpPr>
        <p:spPr/>
        <p:txBody>
          <a:bodyPr/>
          <a:lstStyle/>
          <a:p>
            <a:endParaRPr lang="ro-RO"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pic>
        <p:nvPicPr>
          <p:cNvPr id="4" name="Content Placeholder 3" descr="786px-TECHNOVIKINGhigh_chuck_rip.jpg"/>
          <p:cNvPicPr>
            <a:picLocks noGrp="1" noChangeAspect="1"/>
          </p:cNvPicPr>
          <p:nvPr>
            <p:ph idx="1"/>
          </p:nvPr>
        </p:nvPicPr>
        <p:blipFill>
          <a:blip r:embed="rId2" cstate="print"/>
          <a:stretch>
            <a:fillRect/>
          </a:stretch>
        </p:blipFill>
        <p:spPr>
          <a:xfrm>
            <a:off x="0" y="0"/>
            <a:ext cx="9144000" cy="7000900"/>
          </a:xfr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sp>
        <p:nvSpPr>
          <p:cNvPr id="3" name="Content Placeholder 2"/>
          <p:cNvSpPr>
            <a:spLocks noGrp="1"/>
          </p:cNvSpPr>
          <p:nvPr>
            <p:ph idx="1"/>
          </p:nvPr>
        </p:nvSpPr>
        <p:spPr>
          <a:xfrm>
            <a:off x="457200" y="2428868"/>
            <a:ext cx="8229600" cy="3697295"/>
          </a:xfrm>
        </p:spPr>
        <p:txBody>
          <a:bodyPr/>
          <a:lstStyle/>
          <a:p>
            <a:r>
              <a:rPr lang="ro-RO" dirty="0" smtClean="0"/>
              <a:t>Persoane mulțumite de proiectul nostru și declarațiile lor:</a:t>
            </a:r>
            <a:endParaRPr lang="ro-RO"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pic>
        <p:nvPicPr>
          <p:cNvPr id="4" name="Content Placeholder 3" descr="1260350501143.gif"/>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pic>
        <p:nvPicPr>
          <p:cNvPr id="4" name="Content Placeholder 3" descr="culfr.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o-RO"/>
          </a:p>
        </p:txBody>
      </p:sp>
      <p:pic>
        <p:nvPicPr>
          <p:cNvPr id="4" name="Content Placeholder 3" descr="378404.jpg"/>
          <p:cNvPicPr>
            <a:picLocks noGrp="1" noChangeAspect="1"/>
          </p:cNvPicPr>
          <p:nvPr>
            <p:ph idx="1"/>
          </p:nvPr>
        </p:nvPicPr>
        <p:blipFill>
          <a:blip r:embed="rId2" cstate="print"/>
          <a:stretch>
            <a:fillRect/>
          </a:stretch>
        </p:blipFill>
        <p:spPr>
          <a:xfrm>
            <a:off x="-7468" y="0"/>
            <a:ext cx="9151468" cy="7072338"/>
          </a:xfr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1285860"/>
            <a:ext cx="8072494" cy="4857784"/>
          </a:xfrm>
        </p:spPr>
        <p:txBody>
          <a:bodyPr>
            <a:normAutofit/>
          </a:bodyPr>
          <a:lstStyle/>
          <a:p>
            <a:endParaRPr lang="ro-RO" dirty="0"/>
          </a:p>
        </p:txBody>
      </p:sp>
      <p:sp>
        <p:nvSpPr>
          <p:cNvPr id="3" name="Content Placeholder 2"/>
          <p:cNvSpPr>
            <a:spLocks noGrp="1"/>
          </p:cNvSpPr>
          <p:nvPr>
            <p:ph idx="1"/>
          </p:nvPr>
        </p:nvSpPr>
        <p:spPr>
          <a:xfrm>
            <a:off x="457200" y="5143512"/>
            <a:ext cx="2328850" cy="982651"/>
          </a:xfrm>
        </p:spPr>
        <p:txBody>
          <a:bodyPr/>
          <a:lstStyle/>
          <a:p>
            <a:endParaRPr lang="ro-RO" dirty="0"/>
          </a:p>
        </p:txBody>
      </p:sp>
      <p:sp>
        <p:nvSpPr>
          <p:cNvPr id="4" name="Title 1"/>
          <p:cNvSpPr txBox="1">
            <a:spLocks/>
          </p:cNvSpPr>
          <p:nvPr/>
        </p:nvSpPr>
        <p:spPr>
          <a:xfrm>
            <a:off x="428596" y="214290"/>
            <a:ext cx="8258204" cy="392909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o-RO" sz="4400" b="0" i="0" u="none" strike="noStrike" kern="1200" cap="none" spc="0" normalizeH="0" baseline="0" noProof="0" dirty="0" smtClean="0">
                <a:ln>
                  <a:noFill/>
                </a:ln>
                <a:solidFill>
                  <a:schemeClr val="tx1"/>
                </a:solidFill>
                <a:effectLst/>
                <a:uLnTx/>
                <a:uFillTx/>
                <a:latin typeface="+mj-lt"/>
                <a:ea typeface="+mj-ea"/>
                <a:cs typeface="+mj-cs"/>
              </a:rPr>
              <a:t>Vă mulțumim că ne-ați ascultat!</a:t>
            </a:r>
            <a:br>
              <a:rPr kumimoji="0" lang="ro-RO" sz="4400" b="0" i="0" u="none" strike="noStrike" kern="1200" cap="none" spc="0" normalizeH="0" baseline="0" noProof="0" dirty="0" smtClean="0">
                <a:ln>
                  <a:noFill/>
                </a:ln>
                <a:solidFill>
                  <a:schemeClr val="tx1"/>
                </a:solidFill>
                <a:effectLst/>
                <a:uLnTx/>
                <a:uFillTx/>
                <a:latin typeface="+mj-lt"/>
                <a:ea typeface="+mj-ea"/>
                <a:cs typeface="+mj-cs"/>
              </a:rPr>
            </a:br>
            <a:r>
              <a:rPr kumimoji="0" lang="ro-RO" sz="4400" b="0" i="0" u="none" strike="noStrike" kern="1200" cap="none" spc="0" normalizeH="0" baseline="0" noProof="0" dirty="0" smtClean="0">
                <a:ln>
                  <a:noFill/>
                </a:ln>
                <a:solidFill>
                  <a:schemeClr val="tx1"/>
                </a:solidFill>
                <a:effectLst/>
                <a:uLnTx/>
                <a:uFillTx/>
                <a:latin typeface="+mj-lt"/>
                <a:ea typeface="+mj-ea"/>
                <a:cs typeface="+mj-cs"/>
              </a:rPr>
              <a:t/>
            </a:r>
            <a:br>
              <a:rPr kumimoji="0" lang="ro-RO" sz="4400" b="0" i="0" u="none" strike="noStrike" kern="1200" cap="none" spc="0" normalizeH="0" baseline="0" noProof="0" dirty="0" smtClean="0">
                <a:ln>
                  <a:noFill/>
                </a:ln>
                <a:solidFill>
                  <a:schemeClr val="tx1"/>
                </a:solidFill>
                <a:effectLst/>
                <a:uLnTx/>
                <a:uFillTx/>
                <a:latin typeface="+mj-lt"/>
                <a:ea typeface="+mj-ea"/>
                <a:cs typeface="+mj-cs"/>
              </a:rPr>
            </a:br>
            <a:r>
              <a:rPr kumimoji="0" lang="ro-RO" sz="4400" b="0" i="0" u="none" strike="noStrike" kern="1200" cap="none" spc="0" normalizeH="0" baseline="0" noProof="0" dirty="0" smtClean="0">
                <a:ln>
                  <a:noFill/>
                </a:ln>
                <a:solidFill>
                  <a:schemeClr val="tx1"/>
                </a:solidFill>
                <a:effectLst/>
                <a:uLnTx/>
                <a:uFillTx/>
                <a:latin typeface="+mj-lt"/>
                <a:ea typeface="+mj-ea"/>
                <a:cs typeface="+mj-cs"/>
              </a:rPr>
              <a:t>							</a:t>
            </a:r>
            <a:r>
              <a:rPr kumimoji="0" lang="ro-RO" sz="2000" b="0" i="0" u="none" strike="noStrike" kern="1200" cap="none" spc="0" normalizeH="0" baseline="0" noProof="0" dirty="0" smtClean="0">
                <a:ln>
                  <a:noFill/>
                </a:ln>
                <a:solidFill>
                  <a:schemeClr val="tx1"/>
                </a:solidFill>
                <a:effectLst/>
                <a:uLnTx/>
                <a:uFillTx/>
                <a:latin typeface="+mj-lt"/>
                <a:ea typeface="+mj-ea"/>
                <a:cs typeface="+mj-cs"/>
              </a:rPr>
              <a:t>-Elita Țării</a:t>
            </a:r>
            <a:r>
              <a:rPr kumimoji="0" lang="ro-RO" sz="4400" b="0" i="0" u="none" strike="noStrike" kern="1200" cap="none" spc="0" normalizeH="0" baseline="0" noProof="0" dirty="0" smtClean="0">
                <a:ln>
                  <a:noFill/>
                </a:ln>
                <a:solidFill>
                  <a:schemeClr val="tx1"/>
                </a:solidFill>
                <a:effectLst/>
                <a:uLnTx/>
                <a:uFillTx/>
                <a:latin typeface="+mj-lt"/>
                <a:ea typeface="+mj-ea"/>
                <a:cs typeface="+mj-cs"/>
              </a:rPr>
              <a:t/>
            </a:r>
            <a:br>
              <a:rPr kumimoji="0" lang="ro-RO" sz="4400" b="0" i="0" u="none" strike="noStrike" kern="1200" cap="none" spc="0" normalizeH="0" baseline="0" noProof="0" dirty="0" smtClean="0">
                <a:ln>
                  <a:noFill/>
                </a:ln>
                <a:solidFill>
                  <a:schemeClr val="tx1"/>
                </a:solidFill>
                <a:effectLst/>
                <a:uLnTx/>
                <a:uFillTx/>
                <a:latin typeface="+mj-lt"/>
                <a:ea typeface="+mj-ea"/>
                <a:cs typeface="+mj-cs"/>
              </a:rPr>
            </a:br>
            <a:endParaRPr kumimoji="0" lang="ro-RO"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58204" cy="3929090"/>
          </a:xfrm>
        </p:spPr>
        <p:txBody>
          <a:bodyPr>
            <a:normAutofit/>
          </a:bodyPr>
          <a:lstStyle/>
          <a:p>
            <a:r>
              <a:rPr lang="ro-RO" dirty="0" smtClean="0"/>
              <a:t>Vă mulțumim că ne-ați ascultat!</a:t>
            </a:r>
            <a:br>
              <a:rPr lang="ro-RO" dirty="0" smtClean="0"/>
            </a:br>
            <a:r>
              <a:rPr lang="ro-RO" dirty="0" smtClean="0"/>
              <a:t/>
            </a:r>
            <a:br>
              <a:rPr lang="ro-RO" dirty="0" smtClean="0"/>
            </a:br>
            <a:r>
              <a:rPr lang="ro-RO" dirty="0" smtClean="0"/>
              <a:t>							</a:t>
            </a:r>
            <a:r>
              <a:rPr lang="ro-RO" sz="2000" dirty="0" smtClean="0"/>
              <a:t>-Elita Țării</a:t>
            </a:r>
            <a:r>
              <a:rPr lang="ro-RO" dirty="0" smtClean="0"/>
              <a:t/>
            </a:r>
            <a:br>
              <a:rPr lang="ro-RO" dirty="0" smtClean="0"/>
            </a:br>
            <a:endParaRPr lang="ro-RO" dirty="0"/>
          </a:p>
        </p:txBody>
      </p:sp>
      <p:sp>
        <p:nvSpPr>
          <p:cNvPr id="3" name="Content Placeholder 2"/>
          <p:cNvSpPr>
            <a:spLocks noGrp="1"/>
          </p:cNvSpPr>
          <p:nvPr>
            <p:ph idx="1"/>
          </p:nvPr>
        </p:nvSpPr>
        <p:spPr>
          <a:xfrm>
            <a:off x="457200" y="4357694"/>
            <a:ext cx="8229600" cy="1768469"/>
          </a:xfrm>
        </p:spPr>
        <p:txBody>
          <a:bodyPr>
            <a:normAutofit/>
          </a:bodyPr>
          <a:lstStyle/>
          <a:p>
            <a:endParaRPr lang="ro-RO" dirty="0" smtClean="0"/>
          </a:p>
          <a:p>
            <a:endParaRPr lang="ro-RO" dirty="0"/>
          </a:p>
          <a:p>
            <a:endParaRPr lang="ro-RO" dirty="0" smtClean="0"/>
          </a:p>
          <a:p>
            <a:endParaRPr lang="ro-RO" dirty="0"/>
          </a:p>
          <a:p>
            <a:endParaRPr lang="ro-RO" dirty="0" smtClean="0"/>
          </a:p>
          <a:p>
            <a:endParaRPr lang="ro-RO" dirty="0" smtClean="0"/>
          </a:p>
        </p:txBody>
      </p:sp>
      <p:pic>
        <p:nvPicPr>
          <p:cNvPr id="4" name="Picture 3" descr="Recycle.jpg"/>
          <p:cNvPicPr>
            <a:picLocks noChangeAspect="1"/>
          </p:cNvPicPr>
          <p:nvPr/>
        </p:nvPicPr>
        <p:blipFill>
          <a:blip r:embed="rId2" cstate="print"/>
          <a:stretch>
            <a:fillRect/>
          </a:stretch>
        </p:blipFill>
        <p:spPr>
          <a:xfrm>
            <a:off x="5214930" y="4566042"/>
            <a:ext cx="3929070" cy="2291958"/>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uppp">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uppp</Template>
  <TotalTime>0</TotalTime>
  <Words>877</Words>
  <Application>Microsoft Office PowerPoint</Application>
  <PresentationFormat>On-screen Show (4:3)</PresentationFormat>
  <Paragraphs>180</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uppp</vt:lpstr>
      <vt:lpstr>Prezentat de: Elita Țării</vt:lpstr>
      <vt:lpstr> Cerința exercițiului  </vt:lpstr>
      <vt:lpstr>Slide 3</vt:lpstr>
      <vt:lpstr>Slide 4</vt:lpstr>
      <vt:lpstr>Slide 5</vt:lpstr>
      <vt:lpstr>Slide 6</vt:lpstr>
      <vt:lpstr>Slide 7</vt:lpstr>
      <vt:lpstr>Slide 8</vt:lpstr>
      <vt:lpstr>Slide 9</vt:lpstr>
      <vt:lpstr>Slide 10</vt:lpstr>
      <vt:lpstr>Slide 11</vt:lpstr>
      <vt:lpstr>Slide 12</vt:lpstr>
      <vt:lpstr>Slide 13</vt:lpstr>
      <vt:lpstr>Metoda lui Igor</vt:lpstr>
      <vt:lpstr>Slide 15</vt:lpstr>
      <vt:lpstr>Slide 16</vt:lpstr>
      <vt:lpstr>Slide 17</vt:lpstr>
      <vt:lpstr>Today was not a good day for science!</vt:lpstr>
      <vt:lpstr>Opinii</vt:lpstr>
      <vt:lpstr>Slide 20</vt:lpstr>
      <vt:lpstr>Slide 21</vt:lpstr>
      <vt:lpstr>Răspunsul nostru: </vt:lpstr>
      <vt:lpstr>Slide 23</vt:lpstr>
      <vt:lpstr>Slide 24</vt:lpstr>
      <vt:lpstr>Slide 25</vt:lpstr>
      <vt:lpstr>Slide 26</vt:lpstr>
      <vt:lpstr>Slide 27</vt:lpstr>
      <vt:lpstr>Slide 28</vt:lpstr>
      <vt:lpstr>Vă mulțumim că ne-ați ascultat!         -Elita Țării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Prezentat de: Elita Țării</dc:title>
  <dc:creator>Matei</dc:creator>
  <cp:lastModifiedBy>Matei</cp:lastModifiedBy>
  <cp:revision>1</cp:revision>
  <dcterms:created xsi:type="dcterms:W3CDTF">2009-12-09T21:58:50Z</dcterms:created>
  <dcterms:modified xsi:type="dcterms:W3CDTF">2009-12-09T21:59:16Z</dcterms:modified>
</cp:coreProperties>
</file>